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3" d="100"/>
          <a:sy n="73" d="100"/>
        </p:scale>
        <p:origin x="-54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presProps" Target="presProps.xml"/><Relationship Id="rId12" Type="http://schemas.openxmlformats.org/officeDocument/2006/relationships/customXml" Target="../customXml/item2.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ustomXml" Target="../customXml/item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33DAF9C-7D5D-4988-9819-0979CCF53D29}" type="datetimeFigureOut">
              <a:rPr lang="en-GB" smtClean="0"/>
              <a:pPr/>
              <a:t>17/11/2019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8B1A17-9666-4BAE-953C-89F1BFFD29F3}" type="slidenum">
              <a:rPr lang="en-GB" smtClean="0"/>
              <a:pPr/>
              <a:t>‹#›</a:t>
            </a:fld>
            <a:endParaRPr lang="en-GB"/>
          </a:p>
        </p:txBody>
      </p:sp>
    </p:spTree>
    <p:extLst>
      <p:ext uri="{BB962C8B-B14F-4D97-AF65-F5344CB8AC3E}">
        <p14:creationId xmlns="" xmlns:p14="http://schemas.microsoft.com/office/powerpoint/2010/main" val="2689730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3DAF9C-7D5D-4988-9819-0979CCF53D29}" type="datetimeFigureOut">
              <a:rPr lang="en-GB" smtClean="0"/>
              <a:pPr/>
              <a:t>17/11/2019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8B1A17-9666-4BAE-953C-89F1BFFD29F3}" type="slidenum">
              <a:rPr lang="en-GB" smtClean="0"/>
              <a:pPr/>
              <a:t>‹#›</a:t>
            </a:fld>
            <a:endParaRPr lang="en-GB"/>
          </a:p>
        </p:txBody>
      </p:sp>
    </p:spTree>
    <p:extLst>
      <p:ext uri="{BB962C8B-B14F-4D97-AF65-F5344CB8AC3E}">
        <p14:creationId xmlns="" xmlns:p14="http://schemas.microsoft.com/office/powerpoint/2010/main" val="2200574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3DAF9C-7D5D-4988-9819-0979CCF53D29}" type="datetimeFigureOut">
              <a:rPr lang="en-GB" smtClean="0"/>
              <a:pPr/>
              <a:t>17/11/2019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8B1A17-9666-4BAE-953C-89F1BFFD29F3}" type="slidenum">
              <a:rPr lang="en-GB" smtClean="0"/>
              <a:pPr/>
              <a:t>‹#›</a:t>
            </a:fld>
            <a:endParaRPr lang="en-GB"/>
          </a:p>
        </p:txBody>
      </p:sp>
    </p:spTree>
    <p:extLst>
      <p:ext uri="{BB962C8B-B14F-4D97-AF65-F5344CB8AC3E}">
        <p14:creationId xmlns="" xmlns:p14="http://schemas.microsoft.com/office/powerpoint/2010/main" val="791070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33DAF9C-7D5D-4988-9819-0979CCF53D29}" type="datetimeFigureOut">
              <a:rPr lang="en-GB" smtClean="0"/>
              <a:pPr/>
              <a:t>17/11/2019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8B1A17-9666-4BAE-953C-89F1BFFD29F3}" type="slidenum">
              <a:rPr lang="en-GB" smtClean="0"/>
              <a:pPr/>
              <a:t>‹#›</a:t>
            </a:fld>
            <a:endParaRPr lang="en-GB"/>
          </a:p>
        </p:txBody>
      </p:sp>
    </p:spTree>
    <p:extLst>
      <p:ext uri="{BB962C8B-B14F-4D97-AF65-F5344CB8AC3E}">
        <p14:creationId xmlns="" xmlns:p14="http://schemas.microsoft.com/office/powerpoint/2010/main" val="3201397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33DAF9C-7D5D-4988-9819-0979CCF53D29}" type="datetimeFigureOut">
              <a:rPr lang="en-GB" smtClean="0"/>
              <a:pPr/>
              <a:t>17/11/2019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8B1A17-9666-4BAE-953C-89F1BFFD29F3}" type="slidenum">
              <a:rPr lang="en-GB" smtClean="0"/>
              <a:pPr/>
              <a:t>‹#›</a:t>
            </a:fld>
            <a:endParaRPr lang="en-GB"/>
          </a:p>
        </p:txBody>
      </p:sp>
    </p:spTree>
    <p:extLst>
      <p:ext uri="{BB962C8B-B14F-4D97-AF65-F5344CB8AC3E}">
        <p14:creationId xmlns="" xmlns:p14="http://schemas.microsoft.com/office/powerpoint/2010/main" val="4268890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33DAF9C-7D5D-4988-9819-0979CCF53D29}" type="datetimeFigureOut">
              <a:rPr lang="en-GB" smtClean="0"/>
              <a:pPr/>
              <a:t>17/11/2019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8B1A17-9666-4BAE-953C-89F1BFFD29F3}" type="slidenum">
              <a:rPr lang="en-GB" smtClean="0"/>
              <a:pPr/>
              <a:t>‹#›</a:t>
            </a:fld>
            <a:endParaRPr lang="en-GB"/>
          </a:p>
        </p:txBody>
      </p:sp>
    </p:spTree>
    <p:extLst>
      <p:ext uri="{BB962C8B-B14F-4D97-AF65-F5344CB8AC3E}">
        <p14:creationId xmlns="" xmlns:p14="http://schemas.microsoft.com/office/powerpoint/2010/main" val="219959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33DAF9C-7D5D-4988-9819-0979CCF53D29}" type="datetimeFigureOut">
              <a:rPr lang="en-GB" smtClean="0"/>
              <a:pPr/>
              <a:t>17/11/2019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B8B1A17-9666-4BAE-953C-89F1BFFD29F3}" type="slidenum">
              <a:rPr lang="en-GB" smtClean="0"/>
              <a:pPr/>
              <a:t>‹#›</a:t>
            </a:fld>
            <a:endParaRPr lang="en-GB"/>
          </a:p>
        </p:txBody>
      </p:sp>
    </p:spTree>
    <p:extLst>
      <p:ext uri="{BB962C8B-B14F-4D97-AF65-F5344CB8AC3E}">
        <p14:creationId xmlns="" xmlns:p14="http://schemas.microsoft.com/office/powerpoint/2010/main" val="137697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33DAF9C-7D5D-4988-9819-0979CCF53D29}" type="datetimeFigureOut">
              <a:rPr lang="en-GB" smtClean="0"/>
              <a:pPr/>
              <a:t>17/11/2019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B8B1A17-9666-4BAE-953C-89F1BFFD29F3}" type="slidenum">
              <a:rPr lang="en-GB" smtClean="0"/>
              <a:pPr/>
              <a:t>‹#›</a:t>
            </a:fld>
            <a:endParaRPr lang="en-GB"/>
          </a:p>
        </p:txBody>
      </p:sp>
    </p:spTree>
    <p:extLst>
      <p:ext uri="{BB962C8B-B14F-4D97-AF65-F5344CB8AC3E}">
        <p14:creationId xmlns="" xmlns:p14="http://schemas.microsoft.com/office/powerpoint/2010/main" val="2599000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3DAF9C-7D5D-4988-9819-0979CCF53D29}" type="datetimeFigureOut">
              <a:rPr lang="en-GB" smtClean="0"/>
              <a:pPr/>
              <a:t>17/11/2019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B8B1A17-9666-4BAE-953C-89F1BFFD29F3}" type="slidenum">
              <a:rPr lang="en-GB" smtClean="0"/>
              <a:pPr/>
              <a:t>‹#›</a:t>
            </a:fld>
            <a:endParaRPr lang="en-GB"/>
          </a:p>
        </p:txBody>
      </p:sp>
    </p:spTree>
    <p:extLst>
      <p:ext uri="{BB962C8B-B14F-4D97-AF65-F5344CB8AC3E}">
        <p14:creationId xmlns="" xmlns:p14="http://schemas.microsoft.com/office/powerpoint/2010/main" val="3497986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3DAF9C-7D5D-4988-9819-0979CCF53D29}" type="datetimeFigureOut">
              <a:rPr lang="en-GB" smtClean="0"/>
              <a:pPr/>
              <a:t>17/11/2019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8B1A17-9666-4BAE-953C-89F1BFFD29F3}" type="slidenum">
              <a:rPr lang="en-GB" smtClean="0"/>
              <a:pPr/>
              <a:t>‹#›</a:t>
            </a:fld>
            <a:endParaRPr lang="en-GB"/>
          </a:p>
        </p:txBody>
      </p:sp>
    </p:spTree>
    <p:extLst>
      <p:ext uri="{BB962C8B-B14F-4D97-AF65-F5344CB8AC3E}">
        <p14:creationId xmlns="" xmlns:p14="http://schemas.microsoft.com/office/powerpoint/2010/main" val="2145205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33DAF9C-7D5D-4988-9819-0979CCF53D29}" type="datetimeFigureOut">
              <a:rPr lang="en-GB" smtClean="0"/>
              <a:pPr/>
              <a:t>17/11/2019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8B1A17-9666-4BAE-953C-89F1BFFD29F3}" type="slidenum">
              <a:rPr lang="en-GB" smtClean="0"/>
              <a:pPr/>
              <a:t>‹#›</a:t>
            </a:fld>
            <a:endParaRPr lang="en-GB"/>
          </a:p>
        </p:txBody>
      </p:sp>
    </p:spTree>
    <p:extLst>
      <p:ext uri="{BB962C8B-B14F-4D97-AF65-F5344CB8AC3E}">
        <p14:creationId xmlns="" xmlns:p14="http://schemas.microsoft.com/office/powerpoint/2010/main" val="2481154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3DAF9C-7D5D-4988-9819-0979CCF53D29}" type="datetimeFigureOut">
              <a:rPr lang="en-GB" smtClean="0"/>
              <a:pPr/>
              <a:t>17/11/2019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8B1A17-9666-4BAE-953C-89F1BFFD29F3}" type="slidenum">
              <a:rPr lang="en-GB" smtClean="0"/>
              <a:pPr/>
              <a:t>‹#›</a:t>
            </a:fld>
            <a:endParaRPr lang="en-GB"/>
          </a:p>
        </p:txBody>
      </p:sp>
    </p:spTree>
    <p:extLst>
      <p:ext uri="{BB962C8B-B14F-4D97-AF65-F5344CB8AC3E}">
        <p14:creationId xmlns="" xmlns:p14="http://schemas.microsoft.com/office/powerpoint/2010/main" val="1818405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smtClean="0"/>
              <a:t>Health and Social Care</a:t>
            </a:r>
            <a:br>
              <a:rPr lang="en-GB" b="1" dirty="0" smtClean="0"/>
            </a:br>
            <a:r>
              <a:rPr lang="en-GB" b="1" dirty="0" smtClean="0"/>
              <a:t>Cambridge </a:t>
            </a:r>
            <a:r>
              <a:rPr lang="en-GB" b="1" dirty="0" err="1" smtClean="0"/>
              <a:t>Technicals</a:t>
            </a:r>
            <a:r>
              <a:rPr lang="en-GB" b="1" dirty="0" smtClean="0"/>
              <a:t/>
            </a:r>
            <a:br>
              <a:rPr lang="en-GB" b="1" dirty="0" smtClean="0"/>
            </a:br>
            <a:r>
              <a:rPr lang="en-GB" b="1" dirty="0" smtClean="0"/>
              <a:t>Knowledge Organiser</a:t>
            </a:r>
            <a:endParaRPr lang="en-GB" b="1" dirty="0"/>
          </a:p>
        </p:txBody>
      </p:sp>
      <p:sp>
        <p:nvSpPr>
          <p:cNvPr id="3" name="Subtitle 2"/>
          <p:cNvSpPr>
            <a:spLocks noGrp="1"/>
          </p:cNvSpPr>
          <p:nvPr>
            <p:ph type="subTitle" idx="1"/>
          </p:nvPr>
        </p:nvSpPr>
        <p:spPr>
          <a:xfrm>
            <a:off x="1524001" y="3886200"/>
            <a:ext cx="9067136" cy="1752600"/>
          </a:xfrm>
        </p:spPr>
        <p:txBody>
          <a:bodyPr>
            <a:noAutofit/>
          </a:bodyPr>
          <a:lstStyle/>
          <a:p>
            <a:pPr algn="l"/>
            <a:r>
              <a:rPr lang="en-GB" sz="3600" b="1" dirty="0"/>
              <a:t>Unit 4</a:t>
            </a:r>
          </a:p>
          <a:p>
            <a:pPr algn="l"/>
            <a:r>
              <a:rPr lang="en-GB" sz="3600" b="1" dirty="0" smtClean="0"/>
              <a:t>LO4</a:t>
            </a:r>
            <a:r>
              <a:rPr lang="en-GB" sz="3600" dirty="0" smtClean="0"/>
              <a:t>: The musculoskeletal system, malfunctions and their impact on individuals.</a:t>
            </a:r>
            <a:endParaRPr lang="en-GB" sz="3600" dirty="0"/>
          </a:p>
        </p:txBody>
      </p:sp>
    </p:spTree>
    <p:extLst>
      <p:ext uri="{BB962C8B-B14F-4D97-AF65-F5344CB8AC3E}">
        <p14:creationId xmlns="" xmlns:p14="http://schemas.microsoft.com/office/powerpoint/2010/main" val="3041406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219" y="261758"/>
            <a:ext cx="1658510" cy="268921"/>
          </a:xfrm>
        </p:spPr>
        <p:style>
          <a:lnRef idx="2">
            <a:schemeClr val="dk1"/>
          </a:lnRef>
          <a:fillRef idx="1">
            <a:schemeClr val="lt1"/>
          </a:fillRef>
          <a:effectRef idx="0">
            <a:schemeClr val="dk1"/>
          </a:effectRef>
          <a:fontRef idx="minor">
            <a:schemeClr val="dk1"/>
          </a:fontRef>
        </p:style>
        <p:txBody>
          <a:bodyPr>
            <a:normAutofit/>
          </a:bodyPr>
          <a:lstStyle/>
          <a:p>
            <a:r>
              <a:rPr lang="en-US" sz="1200" b="1" dirty="0" smtClean="0"/>
              <a:t>Structure of bone:</a:t>
            </a:r>
            <a:endParaRPr lang="en-GB" sz="1200" b="1" dirty="0"/>
          </a:p>
        </p:txBody>
      </p:sp>
      <p:pic>
        <p:nvPicPr>
          <p:cNvPr id="6" name="Content Placeholder 5"/>
          <p:cNvPicPr>
            <a:picLocks noGrp="1" noChangeAspect="1"/>
          </p:cNvPicPr>
          <p:nvPr>
            <p:ph idx="1"/>
          </p:nvPr>
        </p:nvPicPr>
        <p:blipFill>
          <a:blip r:embed="rId2" cstate="print"/>
          <a:stretch>
            <a:fillRect/>
          </a:stretch>
        </p:blipFill>
        <p:spPr>
          <a:xfrm>
            <a:off x="457155" y="1085344"/>
            <a:ext cx="2079666" cy="3061269"/>
          </a:xfrm>
          <a:prstGeom prst="rect">
            <a:avLst/>
          </a:prstGeom>
        </p:spPr>
      </p:pic>
      <p:sp>
        <p:nvSpPr>
          <p:cNvPr id="7" name="TextBox 6"/>
          <p:cNvSpPr txBox="1"/>
          <p:nvPr/>
        </p:nvSpPr>
        <p:spPr>
          <a:xfrm>
            <a:off x="210045" y="598331"/>
            <a:ext cx="3153355" cy="4308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b="1" dirty="0" smtClean="0"/>
              <a:t>The diagram shows a vertical cross section of the femur.</a:t>
            </a:r>
            <a:endParaRPr lang="en-GB" sz="1100" b="1" dirty="0"/>
          </a:p>
        </p:txBody>
      </p:sp>
      <p:sp>
        <p:nvSpPr>
          <p:cNvPr id="8" name="TextBox 7"/>
          <p:cNvSpPr txBox="1"/>
          <p:nvPr/>
        </p:nvSpPr>
        <p:spPr>
          <a:xfrm>
            <a:off x="2032268" y="2125945"/>
            <a:ext cx="970059" cy="230832"/>
          </a:xfrm>
          <a:prstGeom prst="rect">
            <a:avLst/>
          </a:prstGeom>
          <a:noFill/>
        </p:spPr>
        <p:txBody>
          <a:bodyPr wrap="square" rtlCol="0">
            <a:spAutoFit/>
          </a:bodyPr>
          <a:lstStyle/>
          <a:p>
            <a:r>
              <a:rPr lang="en-US" sz="900" dirty="0" smtClean="0"/>
              <a:t>Blood vessels</a:t>
            </a:r>
            <a:endParaRPr lang="en-GB" sz="900" dirty="0"/>
          </a:p>
        </p:txBody>
      </p:sp>
      <p:cxnSp>
        <p:nvCxnSpPr>
          <p:cNvPr id="10" name="Straight Connector 9"/>
          <p:cNvCxnSpPr/>
          <p:nvPr/>
        </p:nvCxnSpPr>
        <p:spPr>
          <a:xfrm flipH="1">
            <a:off x="1731064" y="2252933"/>
            <a:ext cx="352178" cy="0"/>
          </a:xfrm>
          <a:prstGeom prst="line">
            <a:avLst/>
          </a:prstGeom>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388836" y="4201625"/>
            <a:ext cx="2199243"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1" dirty="0" smtClean="0"/>
              <a:t>Transverse section of the femur</a:t>
            </a:r>
            <a:endParaRPr lang="en-GB" sz="1200" b="1" dirty="0"/>
          </a:p>
        </p:txBody>
      </p:sp>
      <p:pic>
        <p:nvPicPr>
          <p:cNvPr id="1026"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2887" t="43728" r="12469" b="5781"/>
          <a:stretch/>
        </p:blipFill>
        <p:spPr bwMode="auto">
          <a:xfrm>
            <a:off x="388836" y="4576595"/>
            <a:ext cx="2366293" cy="213419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TextBox 1"/>
          <p:cNvSpPr txBox="1"/>
          <p:nvPr/>
        </p:nvSpPr>
        <p:spPr>
          <a:xfrm>
            <a:off x="7437664" y="221233"/>
            <a:ext cx="2139043"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b="1" dirty="0" smtClean="0"/>
              <a:t>Types of Joint:</a:t>
            </a:r>
            <a:endParaRPr lang="en-GB" sz="1200" b="1" dirty="0"/>
          </a:p>
        </p:txBody>
      </p:sp>
      <p:sp>
        <p:nvSpPr>
          <p:cNvPr id="3" name="TextBox 2"/>
          <p:cNvSpPr txBox="1"/>
          <p:nvPr/>
        </p:nvSpPr>
        <p:spPr>
          <a:xfrm>
            <a:off x="4482193" y="598331"/>
            <a:ext cx="7453993"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dirty="0" smtClean="0"/>
              <a:t>There are different types of joint, you will need to know what they are and where they are found in the body.</a:t>
            </a:r>
            <a:endParaRPr lang="en-GB" sz="1200" dirty="0"/>
          </a:p>
        </p:txBody>
      </p:sp>
      <p:graphicFrame>
        <p:nvGraphicFramePr>
          <p:cNvPr id="9" name="Table 8"/>
          <p:cNvGraphicFramePr>
            <a:graphicFrameLocks noGrp="1"/>
          </p:cNvGraphicFramePr>
          <p:nvPr>
            <p:extLst>
              <p:ext uri="{D42A27DB-BD31-4B8C-83A1-F6EECF244321}">
                <p14:modId xmlns="" xmlns:p14="http://schemas.microsoft.com/office/powerpoint/2010/main" val="4190579619"/>
              </p:ext>
            </p:extLst>
          </p:nvPr>
        </p:nvGraphicFramePr>
        <p:xfrm>
          <a:off x="4645026" y="1029218"/>
          <a:ext cx="3515177" cy="2966720"/>
        </p:xfrm>
        <a:graphic>
          <a:graphicData uri="http://schemas.openxmlformats.org/drawingml/2006/table">
            <a:tbl>
              <a:tblPr firstRow="1" bandRow="1">
                <a:tableStyleId>{5940675A-B579-460E-94D1-54222C63F5DA}</a:tableStyleId>
              </a:tblPr>
              <a:tblGrid>
                <a:gridCol w="1531256"/>
                <a:gridCol w="1983921"/>
              </a:tblGrid>
              <a:tr h="370840">
                <a:tc>
                  <a:txBody>
                    <a:bodyPr/>
                    <a:lstStyle/>
                    <a:p>
                      <a:pPr algn="ctr"/>
                      <a:r>
                        <a:rPr lang="en-GB" sz="1100" b="1" dirty="0" smtClean="0"/>
                        <a:t>Type</a:t>
                      </a:r>
                      <a:r>
                        <a:rPr lang="en-GB" sz="1100" b="1" baseline="0" dirty="0" smtClean="0"/>
                        <a:t> of joint</a:t>
                      </a:r>
                      <a:endParaRPr lang="en-GB" sz="1100" b="1" dirty="0"/>
                    </a:p>
                  </a:txBody>
                  <a:tcPr/>
                </a:tc>
                <a:tc>
                  <a:txBody>
                    <a:bodyPr/>
                    <a:lstStyle/>
                    <a:p>
                      <a:pPr algn="ctr"/>
                      <a:r>
                        <a:rPr lang="en-GB" sz="1100" b="1" dirty="0" smtClean="0"/>
                        <a:t>Where is it found?</a:t>
                      </a:r>
                      <a:endParaRPr lang="en-GB" sz="1100" b="1" dirty="0"/>
                    </a:p>
                  </a:txBody>
                  <a:tcPr/>
                </a:tc>
              </a:tr>
              <a:tr h="370840">
                <a:tc>
                  <a:txBody>
                    <a:bodyPr/>
                    <a:lstStyle/>
                    <a:p>
                      <a:r>
                        <a:rPr lang="en-GB" sz="1100" dirty="0" smtClean="0"/>
                        <a:t>Ball</a:t>
                      </a:r>
                      <a:r>
                        <a:rPr lang="en-GB" sz="1100" baseline="0" dirty="0" smtClean="0"/>
                        <a:t> and socket</a:t>
                      </a:r>
                    </a:p>
                  </a:txBody>
                  <a:tcPr/>
                </a:tc>
                <a:tc>
                  <a:txBody>
                    <a:bodyPr/>
                    <a:lstStyle/>
                    <a:p>
                      <a:r>
                        <a:rPr lang="en-GB" sz="1100" dirty="0" smtClean="0"/>
                        <a:t>Hip and shoulder</a:t>
                      </a:r>
                      <a:endParaRPr lang="en-GB" sz="1100" dirty="0"/>
                    </a:p>
                  </a:txBody>
                  <a:tcPr/>
                </a:tc>
              </a:tr>
              <a:tr h="370840">
                <a:tc>
                  <a:txBody>
                    <a:bodyPr/>
                    <a:lstStyle/>
                    <a:p>
                      <a:r>
                        <a:rPr lang="en-GB" sz="1100" dirty="0" smtClean="0"/>
                        <a:t>Pivot</a:t>
                      </a:r>
                    </a:p>
                  </a:txBody>
                  <a:tcPr/>
                </a:tc>
                <a:tc>
                  <a:txBody>
                    <a:bodyPr/>
                    <a:lstStyle/>
                    <a:p>
                      <a:r>
                        <a:rPr lang="en-GB" sz="1100" dirty="0" smtClean="0"/>
                        <a:t>Neck</a:t>
                      </a:r>
                      <a:endParaRPr lang="en-GB" sz="1100" dirty="0"/>
                    </a:p>
                  </a:txBody>
                  <a:tcPr/>
                </a:tc>
              </a:tr>
              <a:tr h="370840">
                <a:tc>
                  <a:txBody>
                    <a:bodyPr/>
                    <a:lstStyle/>
                    <a:p>
                      <a:r>
                        <a:rPr lang="en-GB" sz="1100" dirty="0" smtClean="0"/>
                        <a:t>Hinge</a:t>
                      </a:r>
                    </a:p>
                  </a:txBody>
                  <a:tcPr/>
                </a:tc>
                <a:tc>
                  <a:txBody>
                    <a:bodyPr/>
                    <a:lstStyle/>
                    <a:p>
                      <a:r>
                        <a:rPr lang="en-GB" sz="1100" dirty="0" smtClean="0"/>
                        <a:t>Elbow and knee</a:t>
                      </a:r>
                      <a:endParaRPr lang="en-GB" sz="1100" dirty="0"/>
                    </a:p>
                  </a:txBody>
                  <a:tcPr/>
                </a:tc>
              </a:tr>
              <a:tr h="370840">
                <a:tc>
                  <a:txBody>
                    <a:bodyPr/>
                    <a:lstStyle/>
                    <a:p>
                      <a:r>
                        <a:rPr lang="en-GB" sz="1100" dirty="0" smtClean="0"/>
                        <a:t>Sliding/gliding</a:t>
                      </a:r>
                    </a:p>
                  </a:txBody>
                  <a:tcPr/>
                </a:tc>
                <a:tc>
                  <a:txBody>
                    <a:bodyPr/>
                    <a:lstStyle/>
                    <a:p>
                      <a:r>
                        <a:rPr lang="en-GB" sz="1100" dirty="0" smtClean="0"/>
                        <a:t>Wrist and ankle</a:t>
                      </a:r>
                      <a:endParaRPr lang="en-GB" sz="1100" dirty="0"/>
                    </a:p>
                  </a:txBody>
                  <a:tcPr/>
                </a:tc>
              </a:tr>
              <a:tr h="370840">
                <a:tc>
                  <a:txBody>
                    <a:bodyPr/>
                    <a:lstStyle/>
                    <a:p>
                      <a:r>
                        <a:rPr lang="en-GB" sz="1100" dirty="0" smtClean="0"/>
                        <a:t>Fixed</a:t>
                      </a:r>
                    </a:p>
                  </a:txBody>
                  <a:tcPr/>
                </a:tc>
                <a:tc>
                  <a:txBody>
                    <a:bodyPr/>
                    <a:lstStyle/>
                    <a:p>
                      <a:r>
                        <a:rPr lang="en-GB" sz="1100" dirty="0" smtClean="0"/>
                        <a:t>Cranium and pelvis</a:t>
                      </a:r>
                      <a:endParaRPr lang="en-GB" sz="1100" dirty="0"/>
                    </a:p>
                  </a:txBody>
                  <a:tcPr/>
                </a:tc>
              </a:tr>
              <a:tr h="370840">
                <a:tc>
                  <a:txBody>
                    <a:bodyPr/>
                    <a:lstStyle/>
                    <a:p>
                      <a:r>
                        <a:rPr lang="en-GB" sz="1100" dirty="0" err="1" smtClean="0"/>
                        <a:t>Candyloid</a:t>
                      </a:r>
                      <a:r>
                        <a:rPr lang="en-GB" sz="1100" dirty="0" smtClean="0"/>
                        <a:t> </a:t>
                      </a:r>
                    </a:p>
                  </a:txBody>
                  <a:tcPr/>
                </a:tc>
                <a:tc>
                  <a:txBody>
                    <a:bodyPr/>
                    <a:lstStyle/>
                    <a:p>
                      <a:r>
                        <a:rPr lang="en-GB" sz="1100" dirty="0" smtClean="0"/>
                        <a:t>Knuckles</a:t>
                      </a:r>
                      <a:endParaRPr lang="en-GB" sz="1100" dirty="0"/>
                    </a:p>
                  </a:txBody>
                  <a:tcPr/>
                </a:tc>
              </a:tr>
              <a:tr h="370840">
                <a:tc>
                  <a:txBody>
                    <a:bodyPr/>
                    <a:lstStyle/>
                    <a:p>
                      <a:r>
                        <a:rPr lang="en-GB" sz="1100" dirty="0" smtClean="0"/>
                        <a:t>Saddle </a:t>
                      </a:r>
                    </a:p>
                  </a:txBody>
                  <a:tcPr/>
                </a:tc>
                <a:tc>
                  <a:txBody>
                    <a:bodyPr/>
                    <a:lstStyle/>
                    <a:p>
                      <a:r>
                        <a:rPr lang="en-GB" sz="1100" dirty="0" smtClean="0"/>
                        <a:t>Base of fingers</a:t>
                      </a:r>
                      <a:endParaRPr lang="en-GB" sz="1100" dirty="0"/>
                    </a:p>
                  </a:txBody>
                  <a:tcPr/>
                </a:tc>
              </a:tr>
            </a:tbl>
          </a:graphicData>
        </a:graphic>
      </p:graphicFrame>
      <p:pic>
        <p:nvPicPr>
          <p:cNvPr id="1027"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807845" y="1005254"/>
            <a:ext cx="2240104" cy="16568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9878786" y="5133375"/>
            <a:ext cx="1995654" cy="14778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4" name="TextBox 13"/>
          <p:cNvSpPr txBox="1"/>
          <p:nvPr/>
        </p:nvSpPr>
        <p:spPr>
          <a:xfrm>
            <a:off x="10499272" y="1018352"/>
            <a:ext cx="1575707" cy="276999"/>
          </a:xfrm>
          <a:prstGeom prst="rect">
            <a:avLst/>
          </a:prstGeom>
          <a:noFill/>
        </p:spPr>
        <p:txBody>
          <a:bodyPr wrap="square" rtlCol="0">
            <a:spAutoFit/>
          </a:bodyPr>
          <a:lstStyle/>
          <a:p>
            <a:pPr algn="ctr"/>
            <a:r>
              <a:rPr lang="en-GB" sz="1200" b="1" dirty="0" smtClean="0"/>
              <a:t>Ball and socket</a:t>
            </a:r>
            <a:endParaRPr lang="en-GB" sz="1200" b="1" dirty="0"/>
          </a:p>
        </p:txBody>
      </p:sp>
      <p:pic>
        <p:nvPicPr>
          <p:cNvPr id="1032" name="Picture 8"/>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824337" y="4053310"/>
            <a:ext cx="2283992" cy="11391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5" name="TextBox 14"/>
          <p:cNvSpPr txBox="1"/>
          <p:nvPr/>
        </p:nvSpPr>
        <p:spPr>
          <a:xfrm>
            <a:off x="5543595" y="4141785"/>
            <a:ext cx="1151164" cy="276999"/>
          </a:xfrm>
          <a:prstGeom prst="rect">
            <a:avLst/>
          </a:prstGeom>
          <a:noFill/>
        </p:spPr>
        <p:txBody>
          <a:bodyPr wrap="square" rtlCol="0">
            <a:spAutoFit/>
          </a:bodyPr>
          <a:lstStyle/>
          <a:p>
            <a:r>
              <a:rPr lang="en-GB" sz="1200" b="1" dirty="0" smtClean="0"/>
              <a:t>Hinge joint</a:t>
            </a:r>
            <a:endParaRPr lang="en-GB" sz="1200" b="1" dirty="0"/>
          </a:p>
        </p:txBody>
      </p:sp>
      <p:pic>
        <p:nvPicPr>
          <p:cNvPr id="1033" name="Picture 9"/>
          <p:cNvPicPr>
            <a:picLocks noChangeAspect="1" noChangeArrowheads="1"/>
          </p:cNvPicPr>
          <p:nvPr/>
        </p:nvPicPr>
        <p:blipFill rotWithShape="1">
          <a:blip r:embed="rId7" cstate="print">
            <a:extLst>
              <a:ext uri="{28A0092B-C50C-407E-A947-70E740481C1C}">
                <a14:useLocalDpi xmlns="" xmlns:a14="http://schemas.microsoft.com/office/drawing/2010/main" val="0"/>
              </a:ext>
            </a:extLst>
          </a:blip>
          <a:srcRect b="11678"/>
          <a:stretch/>
        </p:blipFill>
        <p:spPr bwMode="auto">
          <a:xfrm>
            <a:off x="9771970" y="3237286"/>
            <a:ext cx="2311854" cy="16320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8289471" y="2387984"/>
            <a:ext cx="1385207" cy="13299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6" name="TextBox 15"/>
          <p:cNvSpPr txBox="1"/>
          <p:nvPr/>
        </p:nvSpPr>
        <p:spPr>
          <a:xfrm>
            <a:off x="2517297" y="2402162"/>
            <a:ext cx="1687310" cy="2631490"/>
          </a:xfrm>
          <a:prstGeom prst="rect">
            <a:avLst/>
          </a:prstGeom>
          <a:noFill/>
          <a:ln>
            <a:solidFill>
              <a:srgbClr val="FF0000"/>
            </a:solidFill>
          </a:ln>
        </p:spPr>
        <p:txBody>
          <a:bodyPr wrap="square" rtlCol="0">
            <a:spAutoFit/>
          </a:bodyPr>
          <a:lstStyle/>
          <a:p>
            <a:r>
              <a:rPr lang="en-GB" sz="1100" dirty="0" smtClean="0"/>
              <a:t>Exam Tip!</a:t>
            </a:r>
          </a:p>
          <a:p>
            <a:pPr marL="285750" indent="-285750">
              <a:buFont typeface="Arial" panose="020B0604020202020204" pitchFamily="34" charset="0"/>
              <a:buChar char="•"/>
            </a:pPr>
            <a:r>
              <a:rPr lang="en-GB" sz="1100" dirty="0" smtClean="0"/>
              <a:t>You will need to make sure that you learn the names of the vertical section and transverse section and be able to label diagrams.</a:t>
            </a:r>
          </a:p>
          <a:p>
            <a:pPr marL="285750" indent="-285750">
              <a:buFont typeface="Arial" panose="020B0604020202020204" pitchFamily="34" charset="0"/>
              <a:buChar char="•"/>
            </a:pPr>
            <a:r>
              <a:rPr lang="en-GB" sz="1100" dirty="0" smtClean="0"/>
              <a:t>Make sure you know the correct names of the joints and be able to give an example of where they are found in the body.</a:t>
            </a:r>
            <a:endParaRPr lang="en-GB" sz="1100" dirty="0"/>
          </a:p>
        </p:txBody>
      </p:sp>
      <p:pic>
        <p:nvPicPr>
          <p:cNvPr id="1035" name="Picture 11"/>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7277099" y="4232455"/>
            <a:ext cx="2345871" cy="1641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7" name="TextBox 16"/>
          <p:cNvSpPr txBox="1"/>
          <p:nvPr/>
        </p:nvSpPr>
        <p:spPr>
          <a:xfrm>
            <a:off x="7426778" y="5595292"/>
            <a:ext cx="1600199" cy="276999"/>
          </a:xfrm>
          <a:prstGeom prst="rect">
            <a:avLst/>
          </a:prstGeom>
          <a:noFill/>
        </p:spPr>
        <p:txBody>
          <a:bodyPr wrap="square" rtlCol="0">
            <a:spAutoFit/>
          </a:bodyPr>
          <a:lstStyle/>
          <a:p>
            <a:pPr algn="ctr"/>
            <a:r>
              <a:rPr lang="en-GB" sz="1200" b="1" dirty="0" err="1" smtClean="0"/>
              <a:t>Candyloid</a:t>
            </a:r>
            <a:r>
              <a:rPr lang="en-GB" sz="1200" b="1" dirty="0" smtClean="0"/>
              <a:t> joint</a:t>
            </a:r>
            <a:endParaRPr lang="en-GB" sz="1200" b="1" dirty="0"/>
          </a:p>
        </p:txBody>
      </p:sp>
      <p:pic>
        <p:nvPicPr>
          <p:cNvPr id="1036" name="Picture 12"/>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4362998" y="5356957"/>
            <a:ext cx="1894972" cy="14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470887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043" y="185511"/>
            <a:ext cx="1994807" cy="337003"/>
          </a:xfrm>
        </p:spPr>
        <p:style>
          <a:lnRef idx="2">
            <a:schemeClr val="dk1"/>
          </a:lnRef>
          <a:fillRef idx="1">
            <a:schemeClr val="lt1"/>
          </a:fillRef>
          <a:effectRef idx="0">
            <a:schemeClr val="dk1"/>
          </a:effectRef>
          <a:fontRef idx="minor">
            <a:schemeClr val="dk1"/>
          </a:fontRef>
        </p:style>
        <p:txBody>
          <a:bodyPr>
            <a:normAutofit/>
          </a:bodyPr>
          <a:lstStyle/>
          <a:p>
            <a:r>
              <a:rPr lang="en-GB" sz="1200" b="1" dirty="0" smtClean="0"/>
              <a:t>Synovial joint components</a:t>
            </a:r>
            <a:endParaRPr lang="en-GB" sz="1200" b="1" dirty="0"/>
          </a:p>
        </p:txBody>
      </p:sp>
      <p:sp>
        <p:nvSpPr>
          <p:cNvPr id="3" name="Content Placeholder 2"/>
          <p:cNvSpPr>
            <a:spLocks noGrp="1"/>
          </p:cNvSpPr>
          <p:nvPr>
            <p:ph idx="1"/>
          </p:nvPr>
        </p:nvSpPr>
        <p:spPr>
          <a:xfrm>
            <a:off x="234043" y="632006"/>
            <a:ext cx="4716780" cy="2476954"/>
          </a:xfrm>
        </p:spPr>
        <p:style>
          <a:lnRef idx="2">
            <a:schemeClr val="dk1"/>
          </a:lnRef>
          <a:fillRef idx="1">
            <a:schemeClr val="lt1"/>
          </a:fillRef>
          <a:effectRef idx="0">
            <a:schemeClr val="dk1"/>
          </a:effectRef>
          <a:fontRef idx="minor">
            <a:schemeClr val="dk1"/>
          </a:fontRef>
        </p:style>
        <p:txBody>
          <a:bodyPr>
            <a:normAutofit/>
          </a:bodyPr>
          <a:lstStyle/>
          <a:p>
            <a:r>
              <a:rPr lang="en-GB" sz="1100" b="1" dirty="0" smtClean="0"/>
              <a:t>Muscle</a:t>
            </a:r>
            <a:r>
              <a:rPr lang="en-GB" sz="1100" dirty="0" smtClean="0"/>
              <a:t> – necessary for movement, it contracts and relaxes to move the joint.</a:t>
            </a:r>
          </a:p>
          <a:p>
            <a:r>
              <a:rPr lang="en-GB" sz="1100" b="1" dirty="0" smtClean="0"/>
              <a:t>Bone</a:t>
            </a:r>
            <a:r>
              <a:rPr lang="en-GB" sz="1100" dirty="0" smtClean="0"/>
              <a:t> – provides the framework and support for the attachment of muscle and other tissues.</a:t>
            </a:r>
          </a:p>
          <a:p>
            <a:r>
              <a:rPr lang="en-GB" sz="1100" b="1" dirty="0" smtClean="0"/>
              <a:t>Ligament </a:t>
            </a:r>
            <a:r>
              <a:rPr lang="en-GB" sz="1100" dirty="0" smtClean="0"/>
              <a:t>– attached one bone to another bone.</a:t>
            </a:r>
          </a:p>
          <a:p>
            <a:r>
              <a:rPr lang="en-GB" sz="1100" b="1" dirty="0" smtClean="0"/>
              <a:t>Tendon</a:t>
            </a:r>
            <a:r>
              <a:rPr lang="en-GB" sz="1100" dirty="0" smtClean="0"/>
              <a:t> – attaches a muscle to a bone.</a:t>
            </a:r>
          </a:p>
          <a:p>
            <a:r>
              <a:rPr lang="en-GB" sz="1100" b="1" dirty="0" smtClean="0"/>
              <a:t>Cartilage </a:t>
            </a:r>
            <a:r>
              <a:rPr lang="en-GB" sz="1100" dirty="0" smtClean="0"/>
              <a:t>– reduces friction and absorbs shock in the joint which allows the joint to move smoothly.</a:t>
            </a:r>
          </a:p>
          <a:p>
            <a:r>
              <a:rPr lang="en-GB" sz="1100" b="1" dirty="0" smtClean="0"/>
              <a:t>Synovial capsule </a:t>
            </a:r>
            <a:r>
              <a:rPr lang="en-GB" sz="1100" dirty="0" smtClean="0"/>
              <a:t>– secretes synovial fluid and maintains joint stability.</a:t>
            </a:r>
          </a:p>
          <a:p>
            <a:r>
              <a:rPr lang="en-GB" sz="1100" b="1" dirty="0" smtClean="0"/>
              <a:t>Synovial fluid</a:t>
            </a:r>
            <a:r>
              <a:rPr lang="en-GB" sz="1100" dirty="0" smtClean="0"/>
              <a:t>- lubricates and nourishes the joint.</a:t>
            </a:r>
          </a:p>
          <a:p>
            <a:pPr marL="0" indent="0">
              <a:buNone/>
            </a:pPr>
            <a:endParaRPr lang="en-GB" sz="1200" dirty="0"/>
          </a:p>
        </p:txBody>
      </p:sp>
      <p:sp>
        <p:nvSpPr>
          <p:cNvPr id="1028" name="AutoShape 4" descr="https://attachments.office.net/owa/apollon@wigstonmat.org/service.svc/s/GetAttachmentThumbnail?id=AAMkADBmMzU1OTc0LTVlYTktNGE4YS1hYzk1LWI4MDM5YmIxYTk0NgBGAAAAAACJufK23p9ZSqngHL6uNnSyBwA1YsF2Yes3Sbvj%2FXVz32c3AAAAAAEMAAA1YsF2Yes3Sbvj%2FXVz32c3AAQN3DYfAAABEgAQAELjX%2FVyWC5Og7Vpfac7Aeo%3D&amp;thumbnailType=2&amp;owa=outlook.office.com&amp;scriptVer=2019110503.10&amp;X-OWA-CANARY=yLFEGTJV5EGI24svhJdxUaCwID9va9cYmx1ocfKKzyIyhL7fTmjc7bV4-5l9QhJjHKJD_ELmBro.&amp;token=eyJhbGciOiJSUzI1NiIsImtpZCI6IjA2MDBGOUY2NzQ2MjA3MzdFNzM0MDRFMjg3QzQ1QTgxOENCN0NFQjgiLCJ4NXQiOiJCZ0Q1OW5SaUJ6Zm5OQVRpaDhSYWdZeTN6cmciLCJ0eXAiOiJKV1QifQ.eyJvcmlnaW4iOiJodHRwczovL291dGxvb2sub2ZmaWNlLmNvbSIsInZlciI6IkV4Y2hhbmdlLkNhbGxiYWNrLlYxIiwiYXBwY3R4c2VuZGVyIjoiT3dhRG93bmxvYWRAMTUxZDg1ZTMtYTZjZi00MDM5LThlMGItNmQxMmQzMjY3ODNiIiwiaXNzcmluZyI6IlNJUCIsImFwcGN0eCI6IntcIm1zZXhjaHByb3RcIjpcIm93YVwiLFwicHJpbWFyeXNpZFwiOlwiUy0xLTUtMjEtMjkxMTUwMzk3LTM1MTQyNzY5NDgtMjkwMjY2OTY2Ny0yMzY4OTMyXCIsXCJwdWlkXCI6XCIxMTUzODM2Mjk2NDQ3ODU4MDYyXCIsXCJvaWRcIjpcIjdiNDM4ZjUyLTg5YzUtNDdmMi1iNjAzLTZjODAwNGQwY2RmOVwiLFwic2NvcGVcIjpcIk93YURvd25sb2FkXCJ9IiwibmJmIjoxNTc0MDAyNzE4LCJleHAiOjE1NzQwMDMzMTgsImlzcyI6IjAwMDAwMDAyLTAwMDAtMGZmMS1jZTAwLTAwMDAwMDAwMDAwMEAxNTFkODVlMy1hNmNmLTQwMzktOGUwYi02ZDEyZDMyNjc4M2IiLCJhdWQiOiIwMDAwMDAwMi0wMDAwLTBmZjEtY2UwMC0wMDAwMDAwMDAwMDAvYXR0YWNobWVudHMub2ZmaWNlLm5ldEAxNTFkODVlMy1hNmNmLTQwMzktOGUwYi02ZDEyZDMyNjc4M2IifQ.CqUnQznAEPMHJreZJYkdUeMriSxrmQGENatkr1s1Xe5qFVLdD027AtWfj1WPXcdyBPlNc86XaR_ttiJ8PdyjcRa_sVtkrwcy-8gzNx4_qwCaPBL_e3bOBrO9nYFBvdi-75BG2QPpLGCHOJAP7djNyty9N6if8qPpi9Pfynr-RrVkaYebbq4cJJ5t0xgvG5IDJQChtL58Eyh5Qk3mzJOogoK_jr5Rr3fm8TqZZXgV2Fe_WMM5-IrZA7aGnpieMRKjg4nxtH3aVk1r3eYp6MAUIYCygA_sIwpdcTYcYGb6j0Puz9bH-Scvxm_njCkU6MgIzZCAdZV8qnR-AvVhJi9RHw&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29" name="Picture 5" descr="C:\Users\Harbo\Downloads\IMG_0823.jpg"/>
          <p:cNvPicPr>
            <a:picLocks noChangeAspect="1" noChangeArrowheads="1"/>
          </p:cNvPicPr>
          <p:nvPr/>
        </p:nvPicPr>
        <p:blipFill>
          <a:blip r:embed="rId2" cstate="print"/>
          <a:srcRect/>
          <a:stretch>
            <a:fillRect/>
          </a:stretch>
        </p:blipFill>
        <p:spPr bwMode="auto">
          <a:xfrm>
            <a:off x="254125" y="3310708"/>
            <a:ext cx="2737269" cy="33382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352697" y="5956662"/>
            <a:ext cx="1959429"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b="1" dirty="0" smtClean="0"/>
              <a:t>The knee is a synovial joint.</a:t>
            </a:r>
            <a:endParaRPr lang="en-GB" sz="1100" b="1" dirty="0"/>
          </a:p>
        </p:txBody>
      </p:sp>
      <p:sp>
        <p:nvSpPr>
          <p:cNvPr id="8" name="TextBox 7"/>
          <p:cNvSpPr txBox="1"/>
          <p:nvPr/>
        </p:nvSpPr>
        <p:spPr>
          <a:xfrm>
            <a:off x="3082834" y="3200402"/>
            <a:ext cx="1867987" cy="34778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b="1" dirty="0" smtClean="0"/>
              <a:t>Muscle action around the joint:</a:t>
            </a:r>
          </a:p>
          <a:p>
            <a:pPr>
              <a:buFont typeface="Arial" pitchFamily="34" charset="0"/>
              <a:buChar char="•"/>
            </a:pPr>
            <a:r>
              <a:rPr lang="en-GB" sz="1100" dirty="0" smtClean="0"/>
              <a:t> Muscles have to work in pairs to make opposite actions happen, as they can only ‘pull’ when they contract. They cannot ‘push’.</a:t>
            </a:r>
          </a:p>
          <a:p>
            <a:pPr>
              <a:buFont typeface="Arial" pitchFamily="34" charset="0"/>
              <a:buChar char="•"/>
            </a:pPr>
            <a:r>
              <a:rPr lang="en-GB" sz="1100" dirty="0" smtClean="0"/>
              <a:t>Antagonistic pairs of muscles create movement  as one contracts the other (antagonist) relaxes.</a:t>
            </a:r>
          </a:p>
          <a:p>
            <a:endParaRPr lang="en-GB" sz="1100" dirty="0" smtClean="0"/>
          </a:p>
          <a:p>
            <a:r>
              <a:rPr lang="en-GB" sz="1100" b="1" dirty="0" smtClean="0"/>
              <a:t>Examples:</a:t>
            </a:r>
          </a:p>
          <a:p>
            <a:r>
              <a:rPr lang="en-GB" sz="1100" dirty="0" smtClean="0"/>
              <a:t>Quadriceps and hamstrings in the legs and the biceps and triceps in the arms.</a:t>
            </a:r>
          </a:p>
          <a:p>
            <a:endParaRPr lang="en-GB" sz="1100" dirty="0" smtClean="0"/>
          </a:p>
          <a:p>
            <a:pPr>
              <a:buFont typeface="Arial" pitchFamily="34" charset="0"/>
              <a:buChar char="•"/>
            </a:pPr>
            <a:r>
              <a:rPr lang="en-GB" sz="1100" dirty="0" smtClean="0"/>
              <a:t>When a muscle contracts to move a joint – the tendon pulls on the bone.</a:t>
            </a:r>
          </a:p>
        </p:txBody>
      </p:sp>
      <p:sp>
        <p:nvSpPr>
          <p:cNvPr id="9" name="TextBox 8"/>
          <p:cNvSpPr txBox="1"/>
          <p:nvPr/>
        </p:nvSpPr>
        <p:spPr>
          <a:xfrm>
            <a:off x="5956663" y="209006"/>
            <a:ext cx="5551714"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1200" b="1" dirty="0" smtClean="0"/>
              <a:t>Musculoskeletal malfunctions: possible causes and effects on individuals.</a:t>
            </a:r>
            <a:endParaRPr lang="en-GB" sz="1200" b="1" dirty="0"/>
          </a:p>
        </p:txBody>
      </p:sp>
      <p:pic>
        <p:nvPicPr>
          <p:cNvPr id="1031" name="Picture 7" descr="Related image"/>
          <p:cNvPicPr>
            <a:picLocks noChangeAspect="1" noChangeArrowheads="1"/>
          </p:cNvPicPr>
          <p:nvPr/>
        </p:nvPicPr>
        <p:blipFill>
          <a:blip r:embed="rId3" cstate="print"/>
          <a:srcRect/>
          <a:stretch>
            <a:fillRect/>
          </a:stretch>
        </p:blipFill>
        <p:spPr bwMode="auto">
          <a:xfrm>
            <a:off x="5564777" y="599802"/>
            <a:ext cx="3213464" cy="3063399"/>
          </a:xfrm>
          <a:prstGeom prst="rect">
            <a:avLst/>
          </a:prstGeom>
          <a:noFill/>
        </p:spPr>
      </p:pic>
      <p:sp>
        <p:nvSpPr>
          <p:cNvPr id="12" name="TextBox 11"/>
          <p:cNvSpPr txBox="1"/>
          <p:nvPr/>
        </p:nvSpPr>
        <p:spPr>
          <a:xfrm>
            <a:off x="9065623" y="574767"/>
            <a:ext cx="2782387" cy="11079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smtClean="0"/>
              <a:t>Osteoporosis is a disease that is characterised by low bone mass and deterioration of the bone tissue. It makes bones more fragile, leading to fracturing more easily. Bone density scans are carried out to asses and monitor the progress of the disease.</a:t>
            </a:r>
            <a:endParaRPr lang="en-GB" sz="1100" dirty="0"/>
          </a:p>
        </p:txBody>
      </p:sp>
      <p:sp>
        <p:nvSpPr>
          <p:cNvPr id="13" name="TextBox 12"/>
          <p:cNvSpPr txBox="1"/>
          <p:nvPr/>
        </p:nvSpPr>
        <p:spPr>
          <a:xfrm>
            <a:off x="9091749" y="1894114"/>
            <a:ext cx="2782389" cy="161582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b="1" dirty="0" smtClean="0"/>
              <a:t>Symptoms:</a:t>
            </a:r>
          </a:p>
          <a:p>
            <a:pPr>
              <a:buFont typeface="Arial" pitchFamily="34" charset="0"/>
              <a:buChar char="•"/>
            </a:pPr>
            <a:r>
              <a:rPr lang="en-GB" sz="1100" dirty="0" smtClean="0"/>
              <a:t>Often not detected until a minor fall or an impact causes a fracture. </a:t>
            </a:r>
          </a:p>
          <a:p>
            <a:pPr>
              <a:buFont typeface="Arial" pitchFamily="34" charset="0"/>
              <a:buChar char="•"/>
            </a:pPr>
            <a:r>
              <a:rPr lang="en-GB" sz="1100" dirty="0" smtClean="0"/>
              <a:t>Most common fractures are wrists, hip and vertebrae (spinal bones)</a:t>
            </a:r>
          </a:p>
          <a:p>
            <a:pPr>
              <a:buFont typeface="Arial" pitchFamily="34" charset="0"/>
              <a:buChar char="•"/>
            </a:pPr>
            <a:r>
              <a:rPr lang="en-GB" sz="1100" dirty="0" smtClean="0"/>
              <a:t>In severe cases a cough or sneeze can cause a rib fracture or partial collapse of a vertebrae – this can lead to curvature of the spine and height loss.</a:t>
            </a:r>
            <a:endParaRPr lang="en-GB" sz="1100" dirty="0"/>
          </a:p>
        </p:txBody>
      </p:sp>
      <p:sp>
        <p:nvSpPr>
          <p:cNvPr id="14" name="TextBox 13"/>
          <p:cNvSpPr txBox="1"/>
          <p:nvPr/>
        </p:nvSpPr>
        <p:spPr>
          <a:xfrm>
            <a:off x="5120640" y="3657601"/>
            <a:ext cx="6779623" cy="11079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b="1" dirty="0" smtClean="0"/>
              <a:t>Biological explanation:</a:t>
            </a:r>
          </a:p>
          <a:p>
            <a:pPr>
              <a:buFont typeface="Arial" pitchFamily="34" charset="0"/>
              <a:buChar char="•"/>
            </a:pPr>
            <a:r>
              <a:rPr lang="en-GB" sz="1100" dirty="0" smtClean="0"/>
              <a:t>Due to the loss of the protein matrix resulting in a loss of bone density – this weakens the bones and they become brittle.</a:t>
            </a:r>
          </a:p>
          <a:p>
            <a:pPr>
              <a:buFont typeface="Arial" pitchFamily="34" charset="0"/>
              <a:buChar char="•"/>
            </a:pPr>
            <a:r>
              <a:rPr lang="en-GB" sz="1100" dirty="0" smtClean="0"/>
              <a:t>Bones naturally become thinner with age – particularly women, who lose bone density rapidly after menopause( first couple of years).</a:t>
            </a:r>
          </a:p>
          <a:p>
            <a:pPr>
              <a:buFont typeface="Arial" pitchFamily="34" charset="0"/>
              <a:buChar char="•"/>
            </a:pPr>
            <a:r>
              <a:rPr lang="en-GB" sz="1100" dirty="0" smtClean="0"/>
              <a:t>This is as a result of the decline in the hormone oestrogen after menopause. (Oestrogen promotes bone formation)</a:t>
            </a:r>
          </a:p>
        </p:txBody>
      </p:sp>
      <p:sp>
        <p:nvSpPr>
          <p:cNvPr id="15" name="TextBox 14"/>
          <p:cNvSpPr txBox="1"/>
          <p:nvPr/>
        </p:nvSpPr>
        <p:spPr>
          <a:xfrm>
            <a:off x="5107578" y="4850828"/>
            <a:ext cx="6766560" cy="178510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smtClean="0"/>
              <a:t>Cause:</a:t>
            </a:r>
          </a:p>
          <a:p>
            <a:pPr>
              <a:buFont typeface="Arial" pitchFamily="34" charset="0"/>
              <a:buChar char="•"/>
            </a:pPr>
            <a:r>
              <a:rPr lang="en-GB" sz="1100" dirty="0" smtClean="0"/>
              <a:t>Losing bone density is normal in the aging process, however, in some cases this can lead to osteoporosis.</a:t>
            </a:r>
          </a:p>
          <a:p>
            <a:pPr>
              <a:buFont typeface="Arial" pitchFamily="34" charset="0"/>
              <a:buChar char="•"/>
            </a:pPr>
            <a:r>
              <a:rPr lang="en-GB" sz="1100" dirty="0" smtClean="0"/>
              <a:t>Risk factors include; family history of the condition or hip fractures, heaving smoking and drinking, eating disorders such as bulimia and anorexia, long-term use of some medications (typically treatment for breast and prostate cancer or corticosteroids used to treat arthritis and asthma).</a:t>
            </a:r>
          </a:p>
          <a:p>
            <a:pPr>
              <a:buFont typeface="Arial" pitchFamily="34" charset="0"/>
              <a:buChar char="•"/>
            </a:pPr>
            <a:r>
              <a:rPr lang="en-GB" sz="1100" dirty="0" smtClean="0"/>
              <a:t>Other conditions can increase the risk of developing osteoporosis , including;  Chrohn’s disease, rheumatoid arthritis, overactive thyroid gland and COPD.</a:t>
            </a:r>
          </a:p>
          <a:p>
            <a:pPr>
              <a:buFont typeface="Arial" pitchFamily="34" charset="0"/>
              <a:buChar char="•"/>
            </a:pPr>
            <a:r>
              <a:rPr lang="en-GB" sz="1100" dirty="0" smtClean="0"/>
              <a:t>Women are at a greater risk, particularly if they have early onset menopause, a hysterectomy or over-exercising related issues with absent periods or too much dieting.</a:t>
            </a:r>
          </a:p>
          <a:p>
            <a:pPr>
              <a:buFont typeface="Arial" pitchFamily="34" charset="0"/>
              <a:buChar char="•"/>
            </a:pPr>
            <a:r>
              <a:rPr lang="en-GB" sz="1100" dirty="0" smtClean="0"/>
              <a:t>Bone health can also be affected by lifestyle choices such as diet and exercise.</a:t>
            </a:r>
          </a:p>
        </p:txBody>
      </p:sp>
    </p:spTree>
    <p:extLst>
      <p:ext uri="{BB962C8B-B14F-4D97-AF65-F5344CB8AC3E}">
        <p14:creationId xmlns="" xmlns:p14="http://schemas.microsoft.com/office/powerpoint/2010/main" val="2829955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75165" y="169817"/>
            <a:ext cx="5695405" cy="28693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1200" b="1" dirty="0" smtClean="0"/>
              <a:t>Musculoskeletal malfunctions: possible causes and effects on individuals.</a:t>
            </a:r>
            <a:endParaRPr lang="en-GB" sz="1200" b="1" dirty="0"/>
          </a:p>
        </p:txBody>
      </p:sp>
      <p:sp>
        <p:nvSpPr>
          <p:cNvPr id="5" name="TextBox 4"/>
          <p:cNvSpPr txBox="1"/>
          <p:nvPr/>
        </p:nvSpPr>
        <p:spPr>
          <a:xfrm>
            <a:off x="156755" y="248194"/>
            <a:ext cx="1201783"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smtClean="0"/>
              <a:t>Osteoarthritis:</a:t>
            </a:r>
            <a:endParaRPr lang="en-GB" sz="1200" b="1" dirty="0"/>
          </a:p>
        </p:txBody>
      </p:sp>
      <p:pic>
        <p:nvPicPr>
          <p:cNvPr id="16386" name="Picture 2" descr="Image result for osteoarthritis knee joint"/>
          <p:cNvPicPr>
            <a:picLocks noChangeAspect="1" noChangeArrowheads="1"/>
          </p:cNvPicPr>
          <p:nvPr/>
        </p:nvPicPr>
        <p:blipFill>
          <a:blip r:embed="rId2" cstate="print"/>
          <a:srcRect/>
          <a:stretch>
            <a:fillRect/>
          </a:stretch>
        </p:blipFill>
        <p:spPr bwMode="auto">
          <a:xfrm>
            <a:off x="1267097" y="4782097"/>
            <a:ext cx="3357154" cy="1886110"/>
          </a:xfrm>
          <a:prstGeom prst="rect">
            <a:avLst/>
          </a:prstGeom>
          <a:noFill/>
        </p:spPr>
      </p:pic>
      <p:sp>
        <p:nvSpPr>
          <p:cNvPr id="16390" name="AutoShape 6" descr="Image result for rheumatoid arthritis knee joi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6392" name="AutoShape 8" descr="Image result for rheumatoid arthritis knee join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6394" name="Picture 10" descr="Image result for rheumatoid arthritis knee joint"/>
          <p:cNvPicPr>
            <a:picLocks noChangeAspect="1" noChangeArrowheads="1"/>
          </p:cNvPicPr>
          <p:nvPr/>
        </p:nvPicPr>
        <p:blipFill>
          <a:blip r:embed="rId3" cstate="print"/>
          <a:srcRect/>
          <a:stretch>
            <a:fillRect/>
          </a:stretch>
        </p:blipFill>
        <p:spPr bwMode="auto">
          <a:xfrm>
            <a:off x="6910251" y="487318"/>
            <a:ext cx="3958046" cy="2543354"/>
          </a:xfrm>
          <a:prstGeom prst="rect">
            <a:avLst/>
          </a:prstGeom>
          <a:noFill/>
        </p:spPr>
      </p:pic>
      <p:sp>
        <p:nvSpPr>
          <p:cNvPr id="12" name="TextBox 11"/>
          <p:cNvSpPr txBox="1"/>
          <p:nvPr/>
        </p:nvSpPr>
        <p:spPr>
          <a:xfrm>
            <a:off x="156754" y="600893"/>
            <a:ext cx="5486400" cy="415498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b="1" dirty="0" smtClean="0"/>
              <a:t>Symptoms:</a:t>
            </a:r>
          </a:p>
          <a:p>
            <a:pPr>
              <a:buFont typeface="Arial" pitchFamily="34" charset="0"/>
              <a:buChar char="•"/>
            </a:pPr>
            <a:r>
              <a:rPr lang="en-GB" sz="1100" dirty="0" smtClean="0"/>
              <a:t>Joints become stiff and painful. </a:t>
            </a:r>
          </a:p>
          <a:p>
            <a:pPr>
              <a:buFont typeface="Arial" pitchFamily="34" charset="0"/>
              <a:buChar char="•"/>
            </a:pPr>
            <a:r>
              <a:rPr lang="en-GB" sz="1100" dirty="0" smtClean="0"/>
              <a:t>Joints most commonly affected are hips, knees and small joints in the hands.</a:t>
            </a:r>
          </a:p>
          <a:p>
            <a:pPr>
              <a:buFont typeface="Arial" pitchFamily="34" charset="0"/>
              <a:buChar char="•"/>
            </a:pPr>
            <a:r>
              <a:rPr lang="en-GB" sz="1100" dirty="0" smtClean="0"/>
              <a:t>Individuals can suffer from tenderness in the joint and if it is not moved for a while there is increased pain.</a:t>
            </a:r>
          </a:p>
          <a:p>
            <a:pPr>
              <a:buFont typeface="Arial" pitchFamily="34" charset="0"/>
              <a:buChar char="•"/>
            </a:pPr>
            <a:r>
              <a:rPr lang="en-GB" sz="1100" dirty="0" smtClean="0"/>
              <a:t>There can be an audible grating or cracking noise and or sensation when moving the joint. </a:t>
            </a:r>
          </a:p>
          <a:p>
            <a:pPr>
              <a:buFont typeface="Arial" pitchFamily="34" charset="0"/>
              <a:buChar char="•"/>
            </a:pPr>
            <a:r>
              <a:rPr lang="en-GB" sz="1100" dirty="0" smtClean="0"/>
              <a:t>Restriction in movement of the affected joint and a more ‘knobbly’ appearance.</a:t>
            </a:r>
          </a:p>
          <a:p>
            <a:pPr>
              <a:buFont typeface="Arial" pitchFamily="34" charset="0"/>
              <a:buChar char="•"/>
            </a:pPr>
            <a:endParaRPr lang="en-GB" sz="1100" dirty="0" smtClean="0"/>
          </a:p>
          <a:p>
            <a:r>
              <a:rPr lang="en-GB" sz="1100" b="1" dirty="0" smtClean="0"/>
              <a:t>Biological explanation:</a:t>
            </a:r>
          </a:p>
          <a:p>
            <a:pPr>
              <a:buFont typeface="Arial" pitchFamily="34" charset="0"/>
              <a:buChar char="•"/>
            </a:pPr>
            <a:r>
              <a:rPr lang="en-GB" sz="1100" dirty="0" smtClean="0"/>
              <a:t>General wear and tear is usually repaired by the body without us noticing, with osteoarthritis, the cartilage can be lost and bony growths develop and that area becomes inflamed.</a:t>
            </a:r>
          </a:p>
          <a:p>
            <a:pPr>
              <a:buFont typeface="Arial" pitchFamily="34" charset="0"/>
              <a:buChar char="•"/>
            </a:pPr>
            <a:r>
              <a:rPr lang="en-GB" sz="1100" dirty="0" smtClean="0"/>
              <a:t>Cartilage is firm and rubbery and works as a shock absorber allowing the joints to move smoothly – with osteoarthritis, the cartilage becomes stiff and loses elasticity over time.</a:t>
            </a:r>
          </a:p>
          <a:p>
            <a:pPr>
              <a:buFont typeface="Arial" pitchFamily="34" charset="0"/>
              <a:buChar char="•"/>
            </a:pPr>
            <a:r>
              <a:rPr lang="en-GB" sz="1100" dirty="0" smtClean="0"/>
              <a:t>As the cartilage deteriorates, the tendons and ligaments stretch and cause the bones to rub against each other causing pain.</a:t>
            </a:r>
          </a:p>
          <a:p>
            <a:endParaRPr lang="en-GB" sz="1100" dirty="0" smtClean="0"/>
          </a:p>
          <a:p>
            <a:r>
              <a:rPr lang="en-GB" sz="1100" b="1" dirty="0" smtClean="0"/>
              <a:t>Causes:</a:t>
            </a:r>
          </a:p>
          <a:p>
            <a:pPr>
              <a:buFont typeface="Arial" pitchFamily="34" charset="0"/>
              <a:buChar char="•"/>
            </a:pPr>
            <a:r>
              <a:rPr lang="en-GB" sz="1100" dirty="0" smtClean="0"/>
              <a:t>Sometimes known as wear and tear arthritis – it is not a normal part of aging. Risk of developing the condition dies increase as a person ages and it can run in a family.</a:t>
            </a:r>
          </a:p>
          <a:p>
            <a:pPr>
              <a:buFont typeface="Arial" pitchFamily="34" charset="0"/>
              <a:buChar char="•"/>
            </a:pPr>
            <a:r>
              <a:rPr lang="en-GB" sz="1100" dirty="0" smtClean="0"/>
              <a:t>If a person is overweight, it puts excess strain on the weight-bearing joints – so can be worse for them.</a:t>
            </a:r>
          </a:p>
          <a:p>
            <a:pPr>
              <a:buFont typeface="Arial" pitchFamily="34" charset="0"/>
              <a:buChar char="•"/>
            </a:pPr>
            <a:r>
              <a:rPr lang="en-GB" sz="1100" dirty="0" smtClean="0"/>
              <a:t>Can develop joint damage from a previous injury or operation. It is has not been given enough time to heal after an operation or injury, osteoarthritis can occur later in life.</a:t>
            </a:r>
          </a:p>
        </p:txBody>
      </p:sp>
      <p:sp>
        <p:nvSpPr>
          <p:cNvPr id="13" name="TextBox 12"/>
          <p:cNvSpPr txBox="1"/>
          <p:nvPr/>
        </p:nvSpPr>
        <p:spPr>
          <a:xfrm>
            <a:off x="5852159" y="3056709"/>
            <a:ext cx="6178731" cy="34778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b="1" dirty="0" smtClean="0"/>
              <a:t>Symptoms:</a:t>
            </a:r>
          </a:p>
          <a:p>
            <a:pPr>
              <a:buFont typeface="Arial" pitchFamily="34" charset="0"/>
              <a:buChar char="•"/>
            </a:pPr>
            <a:r>
              <a:rPr lang="en-GB" sz="1100" dirty="0" smtClean="0"/>
              <a:t>Can vary and they may come and go and change over time.</a:t>
            </a:r>
          </a:p>
          <a:p>
            <a:pPr>
              <a:buFont typeface="Arial" pitchFamily="34" charset="0"/>
              <a:buChar char="•"/>
            </a:pPr>
            <a:r>
              <a:rPr lang="en-GB" sz="1100" dirty="0" smtClean="0"/>
              <a:t>Joints can swell, become hot and tender to touch as well as being stiff, aching and throbbing with pain.</a:t>
            </a:r>
          </a:p>
          <a:p>
            <a:pPr>
              <a:buFont typeface="Arial" pitchFamily="34" charset="0"/>
              <a:buChar char="•"/>
            </a:pPr>
            <a:r>
              <a:rPr lang="en-GB" sz="1100" dirty="0" smtClean="0"/>
              <a:t>Rheumatoid nodules can develop which are firm swellings that develop  under the skin around affected joints.</a:t>
            </a:r>
          </a:p>
          <a:p>
            <a:pPr>
              <a:buFont typeface="Arial" pitchFamily="34" charset="0"/>
              <a:buChar char="•"/>
            </a:pPr>
            <a:endParaRPr lang="en-GB" sz="1100" b="1" dirty="0" smtClean="0"/>
          </a:p>
          <a:p>
            <a:r>
              <a:rPr lang="en-GB" sz="1100" b="1" dirty="0" smtClean="0"/>
              <a:t>Biological explanation:</a:t>
            </a:r>
          </a:p>
          <a:p>
            <a:pPr>
              <a:buFont typeface="Arial" pitchFamily="34" charset="0"/>
              <a:buChar char="•"/>
            </a:pPr>
            <a:r>
              <a:rPr lang="en-GB" sz="1100" dirty="0" smtClean="0"/>
              <a:t>The immune system mistakenly attacks the cells that line the joints and the synovial membrane that lines and lubricates the joint becomes sore and inflamed.</a:t>
            </a:r>
          </a:p>
          <a:p>
            <a:pPr>
              <a:buFont typeface="Arial" pitchFamily="34" charset="0"/>
              <a:buChar char="•"/>
            </a:pPr>
            <a:r>
              <a:rPr lang="en-GB" sz="1100" dirty="0" smtClean="0"/>
              <a:t>The joint becomes misshapen and rigid as scar tissue replaces the cartilage.</a:t>
            </a:r>
          </a:p>
          <a:p>
            <a:pPr>
              <a:buFont typeface="Arial" pitchFamily="34" charset="0"/>
              <a:buChar char="•"/>
            </a:pPr>
            <a:endParaRPr lang="en-GB" sz="1100" dirty="0" smtClean="0"/>
          </a:p>
          <a:p>
            <a:r>
              <a:rPr lang="en-GB" sz="1100" b="1" dirty="0" smtClean="0"/>
              <a:t>Cause:</a:t>
            </a:r>
          </a:p>
          <a:p>
            <a:pPr>
              <a:buFont typeface="Arial" pitchFamily="34" charset="0"/>
              <a:buChar char="•"/>
            </a:pPr>
            <a:r>
              <a:rPr lang="en-GB" sz="1100" dirty="0" smtClean="0"/>
              <a:t>Cause of rheumatoid arthritis is not known – one theory states it is an infection or virus that triggers the condition – this causes an autoimmune response where the body attacks its own tissues in the surrounding joint.</a:t>
            </a:r>
          </a:p>
          <a:p>
            <a:pPr>
              <a:buFont typeface="Arial" pitchFamily="34" charset="0"/>
              <a:buChar char="•"/>
            </a:pPr>
            <a:r>
              <a:rPr lang="en-GB" sz="1100" dirty="0" smtClean="0"/>
              <a:t>Some evidence that the condition may be increase by heavy smoking and by hormones = more common in women due to higher levels of oestrogen.</a:t>
            </a:r>
          </a:p>
          <a:p>
            <a:pPr>
              <a:buFont typeface="Arial" pitchFamily="34" charset="0"/>
              <a:buChar char="•"/>
            </a:pPr>
            <a:r>
              <a:rPr lang="en-GB" sz="1100" dirty="0" smtClean="0"/>
              <a:t>There is a possibility that it runs in a family as an inherited trait – although this is a low risk as genes play such a small role in the condition.</a:t>
            </a:r>
          </a:p>
          <a:p>
            <a:pPr>
              <a:buFont typeface="Arial" pitchFamily="34" charset="0"/>
              <a:buChar char="•"/>
            </a:pPr>
            <a:endParaRPr lang="en-GB" sz="11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372" y="235131"/>
            <a:ext cx="4765766" cy="339635"/>
          </a:xfrm>
        </p:spPr>
        <p:style>
          <a:lnRef idx="2">
            <a:schemeClr val="dk1"/>
          </a:lnRef>
          <a:fillRef idx="1">
            <a:schemeClr val="lt1"/>
          </a:fillRef>
          <a:effectRef idx="0">
            <a:schemeClr val="dk1"/>
          </a:effectRef>
          <a:fontRef idx="minor">
            <a:schemeClr val="dk1"/>
          </a:fontRef>
        </p:style>
        <p:txBody>
          <a:bodyPr>
            <a:noAutofit/>
          </a:bodyPr>
          <a:lstStyle/>
          <a:p>
            <a:r>
              <a:rPr lang="en-GB" sz="1200" b="1" dirty="0" smtClean="0"/>
              <a:t>Musculoskeletal malfunctions: monitoring, treatment and care needs.</a:t>
            </a:r>
            <a:endParaRPr lang="en-GB" sz="1200" b="1" dirty="0"/>
          </a:p>
        </p:txBody>
      </p:sp>
      <p:sp>
        <p:nvSpPr>
          <p:cNvPr id="4" name="TextBox 3"/>
          <p:cNvSpPr txBox="1"/>
          <p:nvPr/>
        </p:nvSpPr>
        <p:spPr>
          <a:xfrm>
            <a:off x="248193" y="627016"/>
            <a:ext cx="5617029" cy="332398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smtClean="0"/>
              <a:t>Arthritis:</a:t>
            </a:r>
          </a:p>
          <a:p>
            <a:r>
              <a:rPr lang="en-GB" sz="1100" b="1" dirty="0" smtClean="0"/>
              <a:t>Medication:</a:t>
            </a:r>
          </a:p>
          <a:p>
            <a:pPr>
              <a:buFont typeface="Arial" pitchFamily="34" charset="0"/>
              <a:buChar char="•"/>
            </a:pPr>
            <a:r>
              <a:rPr lang="en-GB" sz="1100" dirty="0" smtClean="0"/>
              <a:t>Steroids and NSAIDs (non-steroidal anti-inflammatory drugs) to reduce swelling and joint inflammation.</a:t>
            </a:r>
          </a:p>
          <a:p>
            <a:pPr>
              <a:buFont typeface="Arial" pitchFamily="34" charset="0"/>
              <a:buChar char="•"/>
            </a:pPr>
            <a:r>
              <a:rPr lang="en-GB" sz="1100" dirty="0" smtClean="0"/>
              <a:t>Pain killers , such as </a:t>
            </a:r>
            <a:r>
              <a:rPr lang="en-GB" sz="1100" dirty="0" err="1" smtClean="0"/>
              <a:t>paracetamol</a:t>
            </a:r>
            <a:r>
              <a:rPr lang="en-GB" sz="1100" dirty="0" smtClean="0"/>
              <a:t>.</a:t>
            </a:r>
          </a:p>
          <a:p>
            <a:pPr>
              <a:buFont typeface="Arial" pitchFamily="34" charset="0"/>
              <a:buChar char="•"/>
            </a:pPr>
            <a:r>
              <a:rPr lang="en-GB" sz="1100" dirty="0" smtClean="0"/>
              <a:t>Corticosteroid injections into the joint to reduce swelling.</a:t>
            </a:r>
          </a:p>
          <a:p>
            <a:pPr>
              <a:buFont typeface="Arial" pitchFamily="34" charset="0"/>
              <a:buChar char="•"/>
            </a:pPr>
            <a:r>
              <a:rPr lang="en-GB" sz="1100" dirty="0" smtClean="0"/>
              <a:t>Glucosamine and </a:t>
            </a:r>
            <a:r>
              <a:rPr lang="en-GB" sz="1100" dirty="0" err="1" smtClean="0"/>
              <a:t>chondroitin</a:t>
            </a:r>
            <a:r>
              <a:rPr lang="en-GB" sz="1100" dirty="0" smtClean="0"/>
              <a:t> supplements to relieve symptoms.</a:t>
            </a:r>
          </a:p>
          <a:p>
            <a:pPr>
              <a:buFont typeface="Arial" pitchFamily="34" charset="0"/>
              <a:buChar char="•"/>
            </a:pPr>
            <a:endParaRPr lang="en-GB" sz="1100" dirty="0" smtClean="0"/>
          </a:p>
          <a:p>
            <a:r>
              <a:rPr lang="en-GB" sz="1100" b="1" dirty="0" smtClean="0"/>
              <a:t>Physiotherapy and exercise:</a:t>
            </a:r>
          </a:p>
          <a:p>
            <a:pPr>
              <a:buFont typeface="Arial" pitchFamily="34" charset="0"/>
              <a:buChar char="•"/>
            </a:pPr>
            <a:r>
              <a:rPr lang="en-GB" sz="1100" dirty="0" smtClean="0"/>
              <a:t>Joint manipulation like physiotherapy, to strengthen muscles around joints and keep them as flexible  to maintain as much mobility as possible.</a:t>
            </a:r>
          </a:p>
          <a:p>
            <a:pPr>
              <a:buFont typeface="Arial" pitchFamily="34" charset="0"/>
              <a:buChar char="•"/>
            </a:pPr>
            <a:r>
              <a:rPr lang="en-GB" sz="1100" dirty="0" smtClean="0"/>
              <a:t>Mobility assistance equipment like walking sticks to take the weight off the joint, or a splint to support a joint.</a:t>
            </a:r>
          </a:p>
          <a:p>
            <a:pPr>
              <a:buFont typeface="Arial" pitchFamily="34" charset="0"/>
              <a:buChar char="•"/>
            </a:pPr>
            <a:r>
              <a:rPr lang="en-GB" sz="1100" dirty="0" smtClean="0"/>
              <a:t>Pain relief in the form of a TENS device, which gives electrical impulses and can reduce pain.</a:t>
            </a:r>
          </a:p>
          <a:p>
            <a:pPr>
              <a:buFont typeface="Arial" pitchFamily="34" charset="0"/>
              <a:buChar char="•"/>
            </a:pPr>
            <a:endParaRPr lang="en-GB" sz="1100" dirty="0" smtClean="0"/>
          </a:p>
          <a:p>
            <a:r>
              <a:rPr lang="en-GB" sz="1100" b="1" dirty="0" smtClean="0"/>
              <a:t>Surgery:</a:t>
            </a:r>
          </a:p>
          <a:p>
            <a:pPr>
              <a:buFont typeface="Arial" pitchFamily="34" charset="0"/>
              <a:buChar char="•"/>
            </a:pPr>
            <a:r>
              <a:rPr lang="en-GB" sz="1100" dirty="0" smtClean="0"/>
              <a:t>Arthroscopy – clean out the debris in the joint.</a:t>
            </a:r>
          </a:p>
          <a:p>
            <a:pPr>
              <a:buFont typeface="Arial" pitchFamily="34" charset="0"/>
              <a:buChar char="•"/>
            </a:pPr>
            <a:r>
              <a:rPr lang="en-GB" sz="1100" dirty="0" err="1" smtClean="0"/>
              <a:t>Arthroplasty</a:t>
            </a:r>
            <a:r>
              <a:rPr lang="en-GB" sz="1100" dirty="0" smtClean="0"/>
              <a:t> – joint replacement – knee or hip replacement to renew an affected joint.</a:t>
            </a:r>
          </a:p>
          <a:p>
            <a:pPr>
              <a:buFont typeface="Arial" pitchFamily="34" charset="0"/>
              <a:buChar char="•"/>
            </a:pPr>
            <a:r>
              <a:rPr lang="en-GB" sz="1100" dirty="0" err="1" smtClean="0"/>
              <a:t>Osteotomy</a:t>
            </a:r>
            <a:r>
              <a:rPr lang="en-GB" sz="1100" dirty="0" smtClean="0"/>
              <a:t> – a bone is cut and re-aligned.</a:t>
            </a:r>
          </a:p>
        </p:txBody>
      </p:sp>
      <p:sp>
        <p:nvSpPr>
          <p:cNvPr id="5" name="TextBox 4"/>
          <p:cNvSpPr txBox="1"/>
          <p:nvPr/>
        </p:nvSpPr>
        <p:spPr>
          <a:xfrm>
            <a:off x="248193" y="4023360"/>
            <a:ext cx="5460275" cy="264687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err="1" smtClean="0"/>
              <a:t>Osteoperosis</a:t>
            </a:r>
            <a:r>
              <a:rPr lang="en-GB" sz="1200" b="1" dirty="0" smtClean="0"/>
              <a:t>:</a:t>
            </a:r>
          </a:p>
          <a:p>
            <a:r>
              <a:rPr lang="en-GB" sz="1100" b="1" dirty="0" smtClean="0"/>
              <a:t>Monitoring methods:</a:t>
            </a:r>
          </a:p>
          <a:p>
            <a:pPr>
              <a:buFont typeface="Arial" pitchFamily="34" charset="0"/>
              <a:buChar char="•"/>
            </a:pPr>
            <a:r>
              <a:rPr lang="en-GB" sz="1100" dirty="0" smtClean="0"/>
              <a:t>DEXA scan – bone density scan.</a:t>
            </a:r>
          </a:p>
          <a:p>
            <a:pPr>
              <a:buFont typeface="Arial" pitchFamily="34" charset="0"/>
              <a:buChar char="•"/>
            </a:pPr>
            <a:r>
              <a:rPr lang="en-GB" sz="1100" dirty="0" smtClean="0"/>
              <a:t>Blood tests.</a:t>
            </a:r>
          </a:p>
          <a:p>
            <a:endParaRPr lang="en-GB" sz="1100" dirty="0" smtClean="0"/>
          </a:p>
          <a:p>
            <a:r>
              <a:rPr lang="en-GB" sz="1100" b="1" dirty="0" smtClean="0"/>
              <a:t>Possible Treatments:</a:t>
            </a:r>
          </a:p>
          <a:p>
            <a:pPr>
              <a:buFont typeface="Arial" pitchFamily="34" charset="0"/>
              <a:buChar char="•"/>
            </a:pPr>
            <a:r>
              <a:rPr lang="en-GB" sz="1100" dirty="0" smtClean="0"/>
              <a:t>Supplements – Vitamin D and Calcium.</a:t>
            </a:r>
          </a:p>
          <a:p>
            <a:pPr>
              <a:buFont typeface="Arial" pitchFamily="34" charset="0"/>
              <a:buChar char="•"/>
            </a:pPr>
            <a:r>
              <a:rPr lang="en-GB" sz="1100" dirty="0" smtClean="0"/>
              <a:t>Doing load-bearing exercises.</a:t>
            </a:r>
          </a:p>
          <a:p>
            <a:pPr>
              <a:buFont typeface="Arial" pitchFamily="34" charset="0"/>
              <a:buChar char="•"/>
            </a:pPr>
            <a:r>
              <a:rPr lang="en-GB" sz="1100" dirty="0" smtClean="0"/>
              <a:t>HRT (hormone-replacement therapy) = oestrogen /progesterone prescribed for post-menopausal women.</a:t>
            </a:r>
          </a:p>
          <a:p>
            <a:pPr>
              <a:buFont typeface="Arial" pitchFamily="34" charset="0"/>
              <a:buChar char="•"/>
            </a:pPr>
            <a:r>
              <a:rPr lang="en-GB" sz="1100" dirty="0" smtClean="0"/>
              <a:t>Taking </a:t>
            </a:r>
            <a:r>
              <a:rPr lang="en-GB" sz="1100" dirty="0" err="1" smtClean="0"/>
              <a:t>biphosphonates</a:t>
            </a:r>
            <a:r>
              <a:rPr lang="en-GB" sz="1100" dirty="0" smtClean="0"/>
              <a:t> – slow the rate at which the bone is broken down in the body – trying to maintain bone density and reduce the risk of fractures. (Can be injection or  tablet form and can have side effects.</a:t>
            </a:r>
          </a:p>
          <a:p>
            <a:pPr>
              <a:buFont typeface="Arial" pitchFamily="34" charset="0"/>
              <a:buChar char="•"/>
            </a:pPr>
            <a:r>
              <a:rPr lang="en-GB" sz="1100" dirty="0" smtClean="0"/>
              <a:t>Medication for strengthening bones.</a:t>
            </a:r>
          </a:p>
          <a:p>
            <a:pPr>
              <a:buFont typeface="Arial" pitchFamily="34" charset="0"/>
              <a:buChar char="•"/>
            </a:pPr>
            <a:r>
              <a:rPr lang="en-GB" sz="1100" dirty="0" smtClean="0"/>
              <a:t>Physiotherapy and TENs machine.</a:t>
            </a:r>
          </a:p>
        </p:txBody>
      </p:sp>
      <p:sp>
        <p:nvSpPr>
          <p:cNvPr id="6" name="TextBox 5"/>
          <p:cNvSpPr txBox="1"/>
          <p:nvPr/>
        </p:nvSpPr>
        <p:spPr>
          <a:xfrm>
            <a:off x="6126481" y="209006"/>
            <a:ext cx="3683726"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smtClean="0"/>
              <a:t>Impacts on lifestyle of musculoskeletal malfunctions:</a:t>
            </a:r>
            <a:endParaRPr lang="en-GB" sz="1200" b="1" dirty="0"/>
          </a:p>
        </p:txBody>
      </p:sp>
      <p:sp>
        <p:nvSpPr>
          <p:cNvPr id="7" name="TextBox 6"/>
          <p:cNvSpPr txBox="1"/>
          <p:nvPr/>
        </p:nvSpPr>
        <p:spPr>
          <a:xfrm>
            <a:off x="6126480" y="627017"/>
            <a:ext cx="5747657" cy="32526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smtClean="0"/>
              <a:t>Appropriate treatment and changes in lifestyle can help individuals stay mobile and active by managing their symptoms and minimising the effects of their condition – enabling them to work and live a full and active life.</a:t>
            </a:r>
          </a:p>
          <a:p>
            <a:pPr>
              <a:buFont typeface="Arial" pitchFamily="34" charset="0"/>
              <a:buChar char="•"/>
            </a:pPr>
            <a:r>
              <a:rPr lang="en-GB" sz="1100" dirty="0" smtClean="0"/>
              <a:t>Medication – can have side effects.</a:t>
            </a:r>
          </a:p>
          <a:p>
            <a:pPr>
              <a:buFont typeface="Arial" pitchFamily="34" charset="0"/>
              <a:buChar char="•"/>
            </a:pPr>
            <a:r>
              <a:rPr lang="en-GB" sz="1100" dirty="0" smtClean="0"/>
              <a:t>Attending regular appointments and check ups to monitor the condition.</a:t>
            </a:r>
          </a:p>
          <a:p>
            <a:pPr>
              <a:buFont typeface="Arial" pitchFamily="34" charset="0"/>
              <a:buChar char="•"/>
            </a:pPr>
            <a:r>
              <a:rPr lang="en-GB" sz="1100" dirty="0" smtClean="0"/>
              <a:t>Dietary changes and healthy eating.</a:t>
            </a:r>
          </a:p>
          <a:p>
            <a:pPr>
              <a:buFont typeface="Arial" pitchFamily="34" charset="0"/>
              <a:buChar char="•"/>
            </a:pPr>
            <a:r>
              <a:rPr lang="en-GB" sz="1100" dirty="0" smtClean="0"/>
              <a:t>Being physically active – regular exercise.</a:t>
            </a:r>
          </a:p>
          <a:p>
            <a:pPr>
              <a:buFont typeface="Arial" pitchFamily="34" charset="0"/>
              <a:buChar char="•"/>
            </a:pPr>
            <a:r>
              <a:rPr lang="en-GB" sz="1100" dirty="0" smtClean="0"/>
              <a:t>Taking care not to cause fractures – have to consider; hobbies, lifting, gardening, ability to exercise etc.</a:t>
            </a:r>
          </a:p>
          <a:p>
            <a:pPr>
              <a:buFont typeface="Arial" pitchFamily="34" charset="0"/>
              <a:buChar char="•"/>
            </a:pPr>
            <a:r>
              <a:rPr lang="en-GB" sz="1100" dirty="0" smtClean="0"/>
              <a:t>Height loss – leads to back pain and curvature of the spine (hunched appearance).</a:t>
            </a:r>
          </a:p>
          <a:p>
            <a:pPr>
              <a:buFont typeface="Arial" pitchFamily="34" charset="0"/>
              <a:buChar char="•"/>
            </a:pPr>
            <a:r>
              <a:rPr lang="en-GB" sz="1100" dirty="0" smtClean="0"/>
              <a:t>Lack of sleep resulting in  tiredness, lack of concentration and emotional and social effects coping with the pain.</a:t>
            </a:r>
          </a:p>
          <a:p>
            <a:pPr>
              <a:buFont typeface="Arial" pitchFamily="34" charset="0"/>
              <a:buChar char="•"/>
            </a:pPr>
            <a:r>
              <a:rPr lang="en-GB" sz="1100" dirty="0" smtClean="0"/>
              <a:t>Could become immobile and housebound or need a single story home.</a:t>
            </a:r>
          </a:p>
          <a:p>
            <a:pPr>
              <a:buFont typeface="Arial" pitchFamily="34" charset="0"/>
              <a:buChar char="•"/>
            </a:pPr>
            <a:r>
              <a:rPr lang="en-GB" sz="1100" dirty="0" smtClean="0"/>
              <a:t>May need to use a wheelchair, walking sticks or walking frame.</a:t>
            </a:r>
          </a:p>
          <a:p>
            <a:pPr>
              <a:buFont typeface="Arial" pitchFamily="34" charset="0"/>
              <a:buChar char="•"/>
            </a:pPr>
            <a:r>
              <a:rPr lang="en-GB" sz="1100" dirty="0" smtClean="0"/>
              <a:t>Recovery from surgery.</a:t>
            </a:r>
          </a:p>
          <a:p>
            <a:pPr>
              <a:buFont typeface="Arial" pitchFamily="34" charset="0"/>
              <a:buChar char="•"/>
            </a:pPr>
            <a:r>
              <a:rPr lang="en-GB" sz="1100" dirty="0" smtClean="0"/>
              <a:t>Adaptations to the home – stair-lift, hand rails, bath chair, grab handles, lever taps (makes them easier to turn).</a:t>
            </a:r>
          </a:p>
          <a:p>
            <a:pPr>
              <a:buFont typeface="Arial" pitchFamily="34" charset="0"/>
              <a:buChar char="•"/>
            </a:pPr>
            <a:r>
              <a:rPr lang="en-GB" sz="1100" dirty="0" smtClean="0"/>
              <a:t>Can make preparing meals, shopping, driving etc. more difficult or impossible.</a:t>
            </a:r>
          </a:p>
        </p:txBody>
      </p:sp>
      <p:sp>
        <p:nvSpPr>
          <p:cNvPr id="8" name="TextBox 7"/>
          <p:cNvSpPr txBox="1"/>
          <p:nvPr/>
        </p:nvSpPr>
        <p:spPr>
          <a:xfrm>
            <a:off x="6126480" y="4167052"/>
            <a:ext cx="5760720" cy="1277273"/>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b="1" dirty="0" smtClean="0"/>
              <a:t>Exam Tips:</a:t>
            </a:r>
          </a:p>
          <a:p>
            <a:pPr>
              <a:buFont typeface="Arial" pitchFamily="34" charset="0"/>
              <a:buChar char="•"/>
            </a:pPr>
            <a:r>
              <a:rPr lang="en-GB" sz="1100" dirty="0" smtClean="0"/>
              <a:t>Be able to identify the parts of the synovial joint and their functions.</a:t>
            </a:r>
          </a:p>
          <a:p>
            <a:pPr>
              <a:buFont typeface="Arial" pitchFamily="34" charset="0"/>
              <a:buChar char="•"/>
            </a:pPr>
            <a:r>
              <a:rPr lang="en-GB" sz="1100" dirty="0" smtClean="0"/>
              <a:t>Ensure you know the difference between Osteoarthritis and Rheumatoid Arthritis – don’t mix them up!</a:t>
            </a:r>
          </a:p>
          <a:p>
            <a:pPr>
              <a:buFont typeface="Arial" pitchFamily="34" charset="0"/>
              <a:buChar char="•"/>
            </a:pPr>
            <a:r>
              <a:rPr lang="en-GB" sz="1100" dirty="0" smtClean="0"/>
              <a:t>Be able to give examples of monitoring methods and treatments for musculoskeletal conditions.</a:t>
            </a:r>
          </a:p>
          <a:p>
            <a:pPr>
              <a:buFont typeface="Arial" pitchFamily="34" charset="0"/>
              <a:buChar char="•"/>
            </a:pPr>
            <a:r>
              <a:rPr lang="en-GB" sz="1100" dirty="0" smtClean="0"/>
              <a:t>Don’t just say a condition is caused by being over-weight, you have to qualify it – i.e. Putting more strain on the joint causing damage etc. </a:t>
            </a:r>
            <a:endParaRPr lang="en-GB" sz="1100" dirty="0"/>
          </a:p>
        </p:txBody>
      </p:sp>
      <p:sp>
        <p:nvSpPr>
          <p:cNvPr id="9" name="TextBox 8"/>
          <p:cNvSpPr txBox="1"/>
          <p:nvPr/>
        </p:nvSpPr>
        <p:spPr>
          <a:xfrm>
            <a:off x="6139543" y="5760720"/>
            <a:ext cx="5760720" cy="61555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1200" b="1" dirty="0" smtClean="0"/>
              <a:t>Revision ideas:</a:t>
            </a:r>
          </a:p>
          <a:p>
            <a:pPr>
              <a:buFont typeface="Arial" pitchFamily="34" charset="0"/>
              <a:buChar char="•"/>
            </a:pPr>
            <a:r>
              <a:rPr lang="en-GB" sz="1100" dirty="0" smtClean="0"/>
              <a:t>Try drawing and labelling the different diagrams yourself.</a:t>
            </a:r>
          </a:p>
          <a:p>
            <a:pPr>
              <a:buFont typeface="Arial" pitchFamily="34" charset="0"/>
              <a:buChar char="•"/>
            </a:pPr>
            <a:r>
              <a:rPr lang="en-GB" sz="1100" dirty="0" smtClean="0"/>
              <a:t>Create cue cards with symptoms, monitoring, treatments and impacts on lifestyle etc.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A471AC5934984596652C01BEA8936A" ma:contentTypeVersion="12" ma:contentTypeDescription="Create a new document." ma:contentTypeScope="" ma:versionID="feb26af90ac905e2bca557270678a4bc">
  <xsd:schema xmlns:xsd="http://www.w3.org/2001/XMLSchema" xmlns:xs="http://www.w3.org/2001/XMLSchema" xmlns:p="http://schemas.microsoft.com/office/2006/metadata/properties" xmlns:ns2="18999902-e0e1-46b9-8069-9040d1208bed" xmlns:ns3="936c6605-b322-41ae-92d4-b4baec53c1b0" targetNamespace="http://schemas.microsoft.com/office/2006/metadata/properties" ma:root="true" ma:fieldsID="3c177ba93cd2f09d614108502ab0b545" ns2:_="" ns3:_="">
    <xsd:import namespace="18999902-e0e1-46b9-8069-9040d1208bed"/>
    <xsd:import namespace="936c6605-b322-41ae-92d4-b4baec53c1b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999902-e0e1-46b9-8069-9040d1208b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36c6605-b322-41ae-92d4-b4baec53c1b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22855AF-1D1A-4E61-BE2A-89AD29D703E6}"/>
</file>

<file path=customXml/itemProps2.xml><?xml version="1.0" encoding="utf-8"?>
<ds:datastoreItem xmlns:ds="http://schemas.openxmlformats.org/officeDocument/2006/customXml" ds:itemID="{BBBFA384-D4BE-4DCA-9643-4F9B83E43196}"/>
</file>

<file path=customXml/itemProps3.xml><?xml version="1.0" encoding="utf-8"?>
<ds:datastoreItem xmlns:ds="http://schemas.openxmlformats.org/officeDocument/2006/customXml" ds:itemID="{3BE64BBC-6425-4A6B-AAA0-7CEFE598E81A}"/>
</file>

<file path=docProps/app.xml><?xml version="1.0" encoding="utf-8"?>
<Properties xmlns="http://schemas.openxmlformats.org/officeDocument/2006/extended-properties" xmlns:vt="http://schemas.openxmlformats.org/officeDocument/2006/docPropsVTypes">
  <TotalTime>249</TotalTime>
  <Words>1694</Words>
  <Application>Microsoft Office PowerPoint</Application>
  <PresentationFormat>Custom</PresentationFormat>
  <Paragraphs>146</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Health and Social Care Cambridge Technicals Knowledge Organiser</vt:lpstr>
      <vt:lpstr>Structure of bone:</vt:lpstr>
      <vt:lpstr>Synovial joint components</vt:lpstr>
      <vt:lpstr>Slide 4</vt:lpstr>
      <vt:lpstr>Musculoskeletal malfunctions: monitoring, treatment and care needs.</vt:lpstr>
    </vt:vector>
  </TitlesOfParts>
  <Company>Wigston Academies Trust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Social Care Cambridge Technicals Knowledge Organiser</dc:title>
  <dc:creator>A Pollon</dc:creator>
  <cp:lastModifiedBy>Pollen</cp:lastModifiedBy>
  <cp:revision>9</cp:revision>
  <dcterms:created xsi:type="dcterms:W3CDTF">2019-11-14T16:09:43Z</dcterms:created>
  <dcterms:modified xsi:type="dcterms:W3CDTF">2019-11-17T19:50:53Z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0x010100E7A471AC5934984596652C01BEA8936A</vt:lpwstr>
  </property>
</Properties>
</file>